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20.08.2020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20.08.2020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20.08.2020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20.08.2020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5.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8.png"/><Relationship Id="rId4" Type="http://schemas.microsoft.com/office/2007/relationships/hdphoto" Target="../media/hdphoto6.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8.wdp"/></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Фоны\1579349479_3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71600" y="543064"/>
            <a:ext cx="7776864" cy="584775"/>
          </a:xfrm>
          <a:prstGeom prst="rect">
            <a:avLst/>
          </a:prstGeom>
        </p:spPr>
        <p:txBody>
          <a:bodyPr wrap="square">
            <a:spAutoFit/>
          </a:bodyPr>
          <a:lstStyle/>
          <a:p>
            <a:pPr algn="ctr"/>
            <a:r>
              <a:rPr lang="ba-RU" sz="3200" b="1" dirty="0"/>
              <a:t>Уйындарҙа – хәрәкәт, хәрәкәттә – бәрәкәт.</a:t>
            </a:r>
            <a:endParaRPr lang="ru-RU" sz="3200" dirty="0"/>
          </a:p>
        </p:txBody>
      </p:sp>
      <p:sp>
        <p:nvSpPr>
          <p:cNvPr id="5" name="Прямоугольник 4"/>
          <p:cNvSpPr/>
          <p:nvPr/>
        </p:nvSpPr>
        <p:spPr>
          <a:xfrm>
            <a:off x="556917" y="1385592"/>
            <a:ext cx="8280920" cy="4401205"/>
          </a:xfrm>
          <a:prstGeom prst="rect">
            <a:avLst/>
          </a:prstGeom>
        </p:spPr>
        <p:txBody>
          <a:bodyPr wrap="square">
            <a:spAutoFit/>
          </a:bodyPr>
          <a:lstStyle/>
          <a:p>
            <a:pPr algn="just"/>
            <a:r>
              <a:rPr lang="ba-RU" sz="2000" dirty="0" smtClean="0"/>
              <a:t>        Бала </a:t>
            </a:r>
            <a:r>
              <a:rPr lang="ba-RU" sz="2000" dirty="0"/>
              <a:t>донъяға килгәс тә хәрәкәтләнә башлай, сөнки хәрәкәт – йәшәүҙең һәм физиологик үҫештең төп ниғеҙе ул. Бары хәрәкәт арҡаһында ғына кеше йәшәй, үҫә, тормош ҡора, ижад итә һәм эшләй.</a:t>
            </a:r>
            <a:endParaRPr lang="ru-RU" sz="2000" dirty="0"/>
          </a:p>
          <a:p>
            <a:pPr algn="just"/>
            <a:r>
              <a:rPr lang="ba-RU" sz="2000" dirty="0" smtClean="0"/>
              <a:t>        Шик </a:t>
            </a:r>
            <a:r>
              <a:rPr lang="ba-RU" sz="2000" dirty="0"/>
              <a:t>юҡ, һәр ата-әсә балаһының яҡшы булып үҫеүен теләй. Ләкин теләү менән генә эш барып сыҡмай бит әле. Физик яҡтан көслө, юғары рухлы шәхес булып өлгөрһөн өсөн, баланы сабый сағынан уҡ дөрөҫ тәрбиәләргә кәрәк.</a:t>
            </a:r>
            <a:endParaRPr lang="ru-RU" sz="2000" dirty="0"/>
          </a:p>
          <a:p>
            <a:pPr algn="just"/>
            <a:r>
              <a:rPr lang="ba-RU" sz="2000" dirty="0"/>
              <a:t> </a:t>
            </a:r>
            <a:r>
              <a:rPr lang="ba-RU" sz="2000" dirty="0" smtClean="0"/>
              <a:t>      Балаларҙы </a:t>
            </a:r>
            <a:r>
              <a:rPr lang="ba-RU" sz="2000" dirty="0"/>
              <a:t>тәрбиәләүҙә уйындар ҙур урын алып тора. Уйын улар өсөн доъяны танып белеү сараһы, хеҙмәт мәктәбе һәм һәр яҡлап гармониялы үҫеү сығанағы. Ысынлап та, уйнаған саҡта бала өҙлөкһөҙ хәрәкәттә була, ә был хәл инде уны бөтә яҡлап йылдам үҫеүен тәьмин итә. Был физиологик процесс булһа, балаларҙы йәмғиәтебеҙ өсөн кәрәкле кешеләр итеп тәрбиәләүҙең икенсе бер күренеше – психологик процесс та уйындың айырылғыһыҙ өлөшө булып тора.</a:t>
            </a:r>
            <a:endParaRPr lang="ru-RU" sz="2000" dirty="0"/>
          </a:p>
        </p:txBody>
      </p:sp>
      <p:pic>
        <p:nvPicPr>
          <p:cNvPr id="1027" name="Picture 3" descr="D:\наглядность\садик\картинки\7abaee513120.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1609" b="94962" l="37003" r="63506"/>
                    </a14:imgEffect>
                  </a14:imgLayer>
                </a14:imgProps>
              </a:ext>
              <a:ext uri="{28A0092B-C50C-407E-A947-70E740481C1C}">
                <a14:useLocalDpi xmlns:a14="http://schemas.microsoft.com/office/drawing/2010/main" val="0"/>
              </a:ext>
            </a:extLst>
          </a:blip>
          <a:srcRect l="33688" t="50000" r="33156"/>
          <a:stretch/>
        </p:blipFill>
        <p:spPr bwMode="auto">
          <a:xfrm>
            <a:off x="-235171" y="404664"/>
            <a:ext cx="1584176" cy="15925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наглядность\садик\картинки\7abaee513120.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4996" b="49704" l="37906" r="63421">
                        <a14:foregroundMark x1="46655" y1="9653" x2="46655" y2="9653"/>
                        <a14:foregroundMark x1="45752" y1="10246" x2="45752" y2="10246"/>
                        <a14:foregroundMark x1="46909" y1="8129" x2="51143" y2="6224"/>
                        <a14:foregroundMark x1="51397" y1="6986" x2="55010" y2="8340"/>
                        <a14:foregroundMark x1="55123" y1="8891" x2="56929" y2="11600"/>
                        <a14:foregroundMark x1="57296" y1="13506" x2="57296" y2="13506"/>
                        <a14:foregroundMark x1="56139" y1="11389" x2="57183" y2="12743"/>
                        <a14:foregroundMark x1="57042" y1="15622" x2="57042" y2="15622"/>
                        <a14:foregroundMark x1="57550" y1="15622" x2="57550" y2="15622"/>
                        <a14:foregroundMark x1="57183" y1="18925" x2="57183" y2="18925"/>
                        <a14:foregroundMark x1="56534" y1="20449" x2="56534" y2="20449"/>
                        <a14:foregroundMark x1="55264" y1="22185" x2="55264" y2="22185"/>
                        <a14:foregroundMark x1="53966" y1="23158" x2="53966" y2="23158"/>
                        <a14:foregroundMark x1="52949" y1="23158" x2="52949" y2="23158"/>
                        <a14:foregroundMark x1="50381" y1="23920" x2="50381" y2="23920"/>
                        <a14:foregroundMark x1="48208" y1="23539" x2="48208" y2="23539"/>
                        <a14:foregroundMark x1="47163" y1="23328" x2="47163" y2="23328"/>
                        <a14:foregroundMark x1="51792" y1="23158" x2="51792" y2="23158"/>
                        <a14:foregroundMark x1="54728" y1="19856" x2="54728" y2="19856"/>
                        <a14:foregroundMark x1="53599" y1="12574" x2="54361" y2="15072"/>
                      </a14:backgroundRemoval>
                    </a14:imgEffect>
                  </a14:imgLayer>
                </a14:imgProps>
              </a:ext>
              <a:ext uri="{28A0092B-C50C-407E-A947-70E740481C1C}">
                <a14:useLocalDpi xmlns:a14="http://schemas.microsoft.com/office/drawing/2010/main" val="0"/>
              </a:ext>
            </a:extLst>
          </a:blip>
          <a:srcRect l="34727" t="2359" r="33330" b="50000"/>
          <a:stretch/>
        </p:blipFill>
        <p:spPr bwMode="auto">
          <a:xfrm>
            <a:off x="6084168" y="5424231"/>
            <a:ext cx="1376924" cy="136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83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esktop\Фоны\1579349479_3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42075" y="151179"/>
            <a:ext cx="8064896" cy="6555641"/>
          </a:xfrm>
          <a:prstGeom prst="rect">
            <a:avLst/>
          </a:prstGeom>
        </p:spPr>
        <p:txBody>
          <a:bodyPr wrap="square">
            <a:spAutoFit/>
          </a:bodyPr>
          <a:lstStyle/>
          <a:p>
            <a:pPr algn="just"/>
            <a:r>
              <a:rPr lang="ba-RU" sz="2000" dirty="0" smtClean="0"/>
              <a:t>       Үҙегеҙ </a:t>
            </a:r>
            <a:r>
              <a:rPr lang="ba-RU" sz="2000" dirty="0"/>
              <a:t>уйлап ҡарағыҙ: яңғыҙ ғына уйнап йөрөгән сабый уйындан бик тиҙ ялҡа, арый, унан ләззәт тапмай башлай. Ә күмәкләп уйнағанда балалар ғәжәп бер ансамбль тыуҙыра; сабый үҙенең коллективҡа мөнәсәбәтен билдәләй, күмәк һәм уртаҡ уй менән эш итергә өйрәнә, уның күңелендә иптәшлек, дуҫлыҡ, нәфислек тойғолары тәрбиәләнә</a:t>
            </a:r>
            <a:r>
              <a:rPr lang="ba-RU" sz="2000" dirty="0" smtClean="0"/>
              <a:t>.</a:t>
            </a:r>
          </a:p>
          <a:p>
            <a:pPr algn="just"/>
            <a:endParaRPr lang="ru-RU" sz="2000" dirty="0"/>
          </a:p>
          <a:p>
            <a:pPr algn="just"/>
            <a:r>
              <a:rPr lang="ba-RU" sz="2000" dirty="0" smtClean="0"/>
              <a:t>       “</a:t>
            </a:r>
            <a:r>
              <a:rPr lang="ba-RU" sz="2000" dirty="0"/>
              <a:t>Мин балалар ойошмаһы уйын менән байытылырға тейеш тип иҫбат итәм, - тип яҙҙы А.С.Макаренко. – Хәтерҙән сығармағыҙ, беҙ, бөтәһенән элек, уйынға ҙур ихтыяжы булған баланың айырым бер үҫеш осоро тураһында фекер йөрөтәбеҙ. Ул ихтыяжды ҡәнәғәтләндерергә кәрәк. Бала ни тиклем матур уйнаһа, шундай итеп матур эшләйәсәк тә</a:t>
            </a:r>
            <a:r>
              <a:rPr lang="ba-RU" sz="2000" dirty="0" smtClean="0"/>
              <a:t>...”</a:t>
            </a:r>
          </a:p>
          <a:p>
            <a:pPr algn="just"/>
            <a:endParaRPr lang="ba-RU" sz="2000" dirty="0" smtClean="0"/>
          </a:p>
          <a:p>
            <a:pPr algn="just"/>
            <a:r>
              <a:rPr lang="ba-RU" sz="2000" dirty="0" smtClean="0"/>
              <a:t>       Тимәк</a:t>
            </a:r>
            <a:r>
              <a:rPr lang="ba-RU" sz="2000" dirty="0"/>
              <a:t>, баланың уйнай белеүе генә етмәй, ул дөрөҫ һәм матур итеп уйын ҡора ла белергә тейеш. Баланы тәрбиәләүҙә был бик мөһим мәсьәлә. Юғиһә, ҡайһы бер ата – әсәләргә балаһы уйнаһын ғына, уның нисек уйнағаны, кемгә оҡшарға тырышҡаны һис ҡыҙыҡһындырмай. Ә бит тормошобоҙҙа иң насар ғәҙәттәрҙең һаналған эскелек, тупаҫ һөйләшеү кеүек ҡырағай күренештәр ҙә балалар уйынында сағылмай ҡалмай.</a:t>
            </a:r>
            <a:endParaRPr lang="ru-RU" sz="2000" dirty="0"/>
          </a:p>
          <a:p>
            <a:endParaRPr lang="ru-RU" sz="2000" dirty="0"/>
          </a:p>
        </p:txBody>
      </p:sp>
      <p:pic>
        <p:nvPicPr>
          <p:cNvPr id="2050" name="Picture 2" descr="D:\наглядность\садик\картинки\1fd6aafe3326.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460" b="49315" l="54949" r="97168"/>
                    </a14:imgEffect>
                  </a14:imgLayer>
                </a14:imgProps>
              </a:ext>
              <a:ext uri="{28A0092B-C50C-407E-A947-70E740481C1C}">
                <a14:useLocalDpi xmlns:a14="http://schemas.microsoft.com/office/drawing/2010/main" val="0"/>
              </a:ext>
            </a:extLst>
          </a:blip>
          <a:srcRect l="50000" b="50000"/>
          <a:stretch/>
        </p:blipFill>
        <p:spPr bwMode="auto">
          <a:xfrm>
            <a:off x="-250468" y="1628800"/>
            <a:ext cx="1263951" cy="9152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943" b="47079" l="69489" r="96585"/>
                    </a14:imgEffect>
                  </a14:imgLayer>
                </a14:imgProps>
              </a:ext>
              <a:ext uri="{28A0092B-C50C-407E-A947-70E740481C1C}">
                <a14:useLocalDpi xmlns:a14="http://schemas.microsoft.com/office/drawing/2010/main" val="0"/>
              </a:ext>
            </a:extLst>
          </a:blip>
          <a:srcRect l="66144" b="47621"/>
          <a:stretch/>
        </p:blipFill>
        <p:spPr bwMode="auto">
          <a:xfrm rot="1229885">
            <a:off x="7407973" y="5896807"/>
            <a:ext cx="899021" cy="927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6943" b="47079" l="69489" r="96585"/>
                    </a14:imgEffect>
                  </a14:imgLayer>
                </a14:imgProps>
              </a:ext>
              <a:ext uri="{28A0092B-C50C-407E-A947-70E740481C1C}">
                <a14:useLocalDpi xmlns:a14="http://schemas.microsoft.com/office/drawing/2010/main" val="0"/>
              </a:ext>
            </a:extLst>
          </a:blip>
          <a:srcRect l="66144" b="47621"/>
          <a:stretch/>
        </p:blipFill>
        <p:spPr bwMode="auto">
          <a:xfrm rot="20300272" flipH="1">
            <a:off x="7077316" y="5842202"/>
            <a:ext cx="884012" cy="911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202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esktop\Фоны\1579349479_3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наглядность\садик\картинки\1fd6aafe3326.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298" b="48347" l="4993" r="44993"/>
                    </a14:imgEffect>
                  </a14:imgLayer>
                </a14:imgProps>
              </a:ext>
              <a:ext uri="{28A0092B-C50C-407E-A947-70E740481C1C}">
                <a14:useLocalDpi xmlns:a14="http://schemas.microsoft.com/office/drawing/2010/main" val="0"/>
              </a:ext>
            </a:extLst>
          </a:blip>
          <a:srcRect r="50000" b="50000"/>
          <a:stretch/>
        </p:blipFill>
        <p:spPr bwMode="auto">
          <a:xfrm>
            <a:off x="7304011" y="5842680"/>
            <a:ext cx="1226659" cy="88820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62744" y="612844"/>
            <a:ext cx="8172908" cy="5632311"/>
          </a:xfrm>
          <a:prstGeom prst="rect">
            <a:avLst/>
          </a:prstGeom>
        </p:spPr>
        <p:txBody>
          <a:bodyPr wrap="square">
            <a:spAutoFit/>
          </a:bodyPr>
          <a:lstStyle/>
          <a:p>
            <a:pPr algn="just"/>
            <a:r>
              <a:rPr lang="ba-RU" sz="2000" dirty="0"/>
              <a:t> </a:t>
            </a:r>
            <a:r>
              <a:rPr lang="ba-RU" sz="2000" dirty="0" smtClean="0"/>
              <a:t>        Ҡыҙғанысҡа </a:t>
            </a:r>
            <a:r>
              <a:rPr lang="ba-RU" sz="2000" dirty="0"/>
              <a:t>ҡаршы, хәҙерге ваҡытта балалар араһында элек-электән йәшәп килгән халыҡ уйындары онотола бара. Хәҙерге балалар, әйтерһең, халыҡтың яҡшы уйындары тураһында бер ҙә ишеткәне юҡ. Ә халыҡ уйындары беҙҙең иң ҡиммәтле мираҫтарыбыҙҙың береһе бит! Уларҙың тәрбиәүи әһәмиәте бер ҡасан да кәмемәй, сөнки улар халыҡтың хеҙмәт итеүе барышында барлыҡҡа килгән.</a:t>
            </a:r>
            <a:endParaRPr lang="ru-RU" sz="2000" dirty="0"/>
          </a:p>
          <a:p>
            <a:pPr algn="just"/>
            <a:r>
              <a:rPr lang="ba-RU" sz="2000" dirty="0"/>
              <a:t> </a:t>
            </a:r>
            <a:r>
              <a:rPr lang="ba-RU" sz="2000" dirty="0" smtClean="0"/>
              <a:t>         </a:t>
            </a:r>
            <a:r>
              <a:rPr lang="ba-RU" sz="2000" dirty="0"/>
              <a:t>Халыҡ уйындары, йөкмәткеләренән сығып, ике ҙур төркөмгә бүленә: драмалы (сюжетлы йәки башҡарыусанлы) һәм хәрәкәтле (ҡағиҙәле) уйындар. Бынан тыш, балалар уйыны йыл миҙгелдәренә ҡарап та төркөмләнә, сөнки уларҙың ҡайһы берҙәре – ҡыш, икенселәре – яҙ, өсөнсөләре йәй һәм көҙ көндәрендә генә уйнала.</a:t>
            </a:r>
            <a:endParaRPr lang="ru-RU" sz="2000" dirty="0"/>
          </a:p>
          <a:p>
            <a:pPr algn="just"/>
            <a:r>
              <a:rPr lang="ba-RU" sz="2000" dirty="0"/>
              <a:t>  </a:t>
            </a:r>
            <a:r>
              <a:rPr lang="ba-RU" sz="2000" dirty="0" smtClean="0"/>
              <a:t>       </a:t>
            </a:r>
            <a:r>
              <a:rPr lang="ba-RU" sz="2000" dirty="0"/>
              <a:t>Баланың тормош сығанағы булып ғаилә иҫәпләнә. Шуға күрә лә кесе йәштәге балалар үҙҙәренең уйындарында күбеһенсә ғаилә тормошонда булған ваҡиғаларҙы, ата менән әсәнең ҡыланыштарын кәүҙәләндерергә тырыша. Бала ололар тормошона ҡатнашырға ынтылышын, теләген белдерә. Был иһә балала, беренсенән, ата – әсә һөнәренә хөрмәт тойғоһо тәрбиәләй  һәм, икенсенән, уның төрлө яҡлап йылдам үҫеүенә булышлыҡ итә.</a:t>
            </a:r>
            <a:endParaRPr lang="ru-RU" sz="2000" dirty="0"/>
          </a:p>
        </p:txBody>
      </p:sp>
      <p:pic>
        <p:nvPicPr>
          <p:cNvPr id="3074" name="Picture 2"/>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54869" b="94962" l="35281" r="65425"/>
                    </a14:imgEffect>
                  </a14:imgLayer>
                </a14:imgProps>
              </a:ext>
              <a:ext uri="{28A0092B-C50C-407E-A947-70E740481C1C}">
                <a14:useLocalDpi xmlns:a14="http://schemas.microsoft.com/office/drawing/2010/main" val="0"/>
              </a:ext>
            </a:extLst>
          </a:blip>
          <a:srcRect l="34231" t="49874" r="32884"/>
          <a:stretch/>
        </p:blipFill>
        <p:spPr bwMode="auto">
          <a:xfrm>
            <a:off x="107504" y="116632"/>
            <a:ext cx="1115615" cy="119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49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esktop\Фоны\1579349479_3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17"/>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83568" y="327888"/>
            <a:ext cx="8136904" cy="6247864"/>
          </a:xfrm>
          <a:prstGeom prst="rect">
            <a:avLst/>
          </a:prstGeom>
        </p:spPr>
        <p:txBody>
          <a:bodyPr wrap="square">
            <a:spAutoFit/>
          </a:bodyPr>
          <a:lstStyle/>
          <a:p>
            <a:pPr algn="just"/>
            <a:r>
              <a:rPr lang="ba-RU" sz="2000" dirty="0"/>
              <a:t> </a:t>
            </a:r>
            <a:r>
              <a:rPr lang="ba-RU" sz="2000" dirty="0" smtClean="0"/>
              <a:t>      Ҙурая </a:t>
            </a:r>
            <a:r>
              <a:rPr lang="ba-RU" sz="2000" dirty="0"/>
              <a:t>төшөү менән баланың күҙәтеү тәжрибәһе арта, уйын йөкмәткеһе лә ҡатмарлана төшә. Бала яңғыҙ ғына уйнарға теләмәй, уйынға иптәштәрен саҡыра. Ошонан уларҙа теге йәки был күренешкә ҡарата дөйөм ҡараш барлыҡҡа килә, берҙәмлек тойғолары уяна. Бала коллектив тигән төшөнсәне аңлай башлай.</a:t>
            </a:r>
            <a:endParaRPr lang="ru-RU" sz="2000" dirty="0"/>
          </a:p>
          <a:p>
            <a:pPr algn="just"/>
            <a:r>
              <a:rPr lang="ba-RU" sz="2000" dirty="0"/>
              <a:t>   </a:t>
            </a:r>
            <a:r>
              <a:rPr lang="ba-RU" sz="2000" dirty="0" smtClean="0"/>
              <a:t>    Ҙур </a:t>
            </a:r>
            <a:r>
              <a:rPr lang="ba-RU" sz="2000" dirty="0"/>
              <a:t>балалар уйыны йөкмәткеһе яғынан бай һәм төрлө булыуы менән бәләкәйҙәр уйынынан айырыла. Бал үҫә барған һайын, уның фантазияһы лә байый, киңәйә төшә. Ул билдәле бер уйындың йөкмәткеһен үҙгәртеп, уның нигеҙендә икенсе бер уйын барлыҡҡа килтерә, йә булмаһа шул уйындың йөкмәткеһен байыта. Был инде баланың уйын мәлендә ижади һәләтлегенең үҫә барыуын күрһәтә.</a:t>
            </a:r>
            <a:endParaRPr lang="ru-RU" sz="2000" dirty="0"/>
          </a:p>
          <a:p>
            <a:pPr algn="just"/>
            <a:r>
              <a:rPr lang="ba-RU" sz="2000" dirty="0"/>
              <a:t> </a:t>
            </a:r>
            <a:r>
              <a:rPr lang="ba-RU" sz="2000" dirty="0" smtClean="0"/>
              <a:t>     </a:t>
            </a:r>
            <a:r>
              <a:rPr lang="ba-RU" sz="2000" dirty="0"/>
              <a:t>Балалар донъяһында шундай бер тәбиғи күренеште күҙәтергә мөмкин: бала ҙурайған һайын драмалы (сюжетлы) уйындарҙан хәрәкәтле (ҡағиҙәле) уйындарға күсә бара. Быны нисек аңларға һуң? Драмалы уйындарҙа ололар тормошон ҡабатларға, яратҡан кешеләргә оҡшарға тырышыу хас. Бындай уйындарҙа бала тәүге планға кешенең ижтимағи эшмәкәрлеген ҡуя һәм үҙ белдеге менән уның ролен башҡара. Уйын ҡағиҙәләре балаға бында мотлаҡ түгел һәм уларҙың уға артыҡ кәрәге лә юҡ. Ниндәй ҙә булһа бер ҡағиҙәгә буйһонғанға тиклем әле балаға тормош күнекмәләрен аңлы рәүештә үҙләштерергә кәрәк.</a:t>
            </a:r>
            <a:endParaRPr lang="ru-RU" sz="2000" dirty="0"/>
          </a:p>
        </p:txBody>
      </p:sp>
      <p:pic>
        <p:nvPicPr>
          <p:cNvPr id="4098" name="Picture 2" descr="D:\наглядность\садик\картинки\b01d25c70b4e.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562" b="32380" l="71670" r="92319">
                        <a14:foregroundMark x1="80797" y1="15766" x2="80797" y2="15766"/>
                        <a14:foregroundMark x1="77225" y1="15212" x2="77225" y2="15212"/>
                        <a14:foregroundMark x1="78030" y1="19708" x2="78030" y2="19708"/>
                        <a14:foregroundMark x1="80611" y1="16526" x2="80611" y2="16526"/>
                        <a14:foregroundMark x1="80962" y1="15474" x2="80962" y2="15474"/>
                        <a14:foregroundMark x1="80962" y1="15474" x2="80962" y2="15474"/>
                        <a14:foregroundMark x1="82428" y1="13927" x2="82428" y2="13927"/>
                        <a14:foregroundMark x1="76956" y1="18569" x2="76956" y2="18569"/>
                        <a14:foregroundMark x1="78051" y1="17022" x2="78051" y2="17022"/>
                        <a14:foregroundMark x1="78051" y1="17022" x2="78051" y2="17022"/>
                      </a14:backgroundRemoval>
                    </a14:imgEffect>
                  </a14:imgLayer>
                </a14:imgProps>
              </a:ext>
              <a:ext uri="{28A0092B-C50C-407E-A947-70E740481C1C}">
                <a14:useLocalDpi xmlns:a14="http://schemas.microsoft.com/office/drawing/2010/main" val="0"/>
              </a:ext>
            </a:extLst>
          </a:blip>
          <a:srcRect l="72458" r="8868" b="64011"/>
          <a:stretch/>
        </p:blipFill>
        <p:spPr bwMode="auto">
          <a:xfrm>
            <a:off x="8316416" y="5976182"/>
            <a:ext cx="651163" cy="88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339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esktop\Фоны\1579349479_3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17"/>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61852" y="556858"/>
            <a:ext cx="7416824" cy="5078313"/>
          </a:xfrm>
          <a:prstGeom prst="rect">
            <a:avLst/>
          </a:prstGeom>
        </p:spPr>
        <p:txBody>
          <a:bodyPr wrap="square">
            <a:spAutoFit/>
          </a:bodyPr>
          <a:lstStyle/>
          <a:p>
            <a:pPr algn="just"/>
            <a:r>
              <a:rPr lang="ba-RU" dirty="0"/>
              <a:t> </a:t>
            </a:r>
            <a:r>
              <a:rPr lang="ba-RU" dirty="0" smtClean="0"/>
              <a:t>     Хәрәкәтле </a:t>
            </a:r>
            <a:r>
              <a:rPr lang="ba-RU" dirty="0"/>
              <a:t>уйындарҙа ҡағиҙәләр төп шарттарҙың береһенә әйләнә һәм улар шул ҡағиҙәләр нигеҙендә ярышыуға ҡорола. Бындай уйындарҙың йөкмәткеһендә билдәле бер маҡсатҡа ирешеү, һөҙөмтәгә килеү кеүек ынтылыштар ята. Ҙурая төшкән бала бында, тормоштоң ҡайһы бер күнекмәләренә инде эйә булып һәм башҡалар менән ярышып, үҙенә үҙе төрлө яҡлап (етеҙлеге, һиҙгерлеге, түҙемлелеге, һәләтлелеге һ.б. яғынан) баһа бирә, үҙ мөмкинлектәрен билдәләй ала. Баланың шәхес булып формалашыуында был бик мөһим мәсьәлә. Шуға күрә уйынды ойошторғанда ошо хәҡиҡәтте күҙ уңынан сығарырға ярамай.</a:t>
            </a:r>
            <a:endParaRPr lang="ru-RU" dirty="0"/>
          </a:p>
          <a:p>
            <a:pPr algn="just"/>
            <a:r>
              <a:rPr lang="ba-RU" dirty="0"/>
              <a:t>  </a:t>
            </a:r>
            <a:r>
              <a:rPr lang="ba-RU" dirty="0" smtClean="0"/>
              <a:t>    </a:t>
            </a:r>
            <a:r>
              <a:rPr lang="ba-RU" dirty="0"/>
              <a:t>Уйындарҙы уйнатҡанда бигерәк тә түбәндәгеләрҙе иҫтә тоторға кәрәк: физик һәм рухи яҡтан тәрбиәүи әһәмиәте, дөйөм белем биреү ҡеүәһе. Был маҡсаттарҙың тормошҡа ашыуы уйынды ойоштора белеүгә бәйләнгән. Бер үк уйын менән баланы төрлөсө тәрбиәләргә мөмкин: а) сәләмәтлеген нығытыу; б)тормошта кәрәкле хәрәкәт күнекмәләрен үҙләштереү; в) ижад итеү һәләтлеген үҫтереү; г) ыңғай әхлаҡ сифаттарын, ихтыяр көсөн булдырыу; д)үҙаллылыҡ, активлыҡ, ойоштороусанлыҡ, ҡыҙыҡһыныусанлыҡ һ.б. тәрбиәләү яғынан.</a:t>
            </a:r>
            <a:endParaRPr lang="ru-RU" dirty="0"/>
          </a:p>
        </p:txBody>
      </p:sp>
      <p:pic>
        <p:nvPicPr>
          <p:cNvPr id="5122" name="Picture 2" descr="D:\наглядность\садик\картинки\happy-kids.jpg"/>
          <p:cNvPicPr>
            <a:picLocks noChangeAspect="1" noChangeArrowheads="1"/>
          </p:cNvPicPr>
          <p:nvPr/>
        </p:nvPicPr>
        <p:blipFill rotWithShape="1">
          <a:blip r:embed="rId3">
            <a:extLst>
              <a:ext uri="{28A0092B-C50C-407E-A947-70E740481C1C}">
                <a14:useLocalDpi xmlns:a14="http://schemas.microsoft.com/office/drawing/2010/main" val="0"/>
              </a:ext>
            </a:extLst>
          </a:blip>
          <a:srcRect b="69355"/>
          <a:stretch/>
        </p:blipFill>
        <p:spPr bwMode="auto">
          <a:xfrm>
            <a:off x="2987824" y="5700159"/>
            <a:ext cx="3587676" cy="937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573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esktop\Фоны\1579349479_3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17"/>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99592" y="889844"/>
            <a:ext cx="7272808" cy="3785652"/>
          </a:xfrm>
          <a:prstGeom prst="rect">
            <a:avLst/>
          </a:prstGeom>
        </p:spPr>
        <p:txBody>
          <a:bodyPr wrap="square">
            <a:spAutoFit/>
          </a:bodyPr>
          <a:lstStyle/>
          <a:p>
            <a:pPr algn="just"/>
            <a:r>
              <a:rPr lang="ba-RU" dirty="0"/>
              <a:t> </a:t>
            </a:r>
            <a:r>
              <a:rPr lang="ba-RU" dirty="0" smtClean="0"/>
              <a:t>        </a:t>
            </a:r>
            <a:r>
              <a:rPr lang="ba-RU" sz="2000" dirty="0" smtClean="0"/>
              <a:t>Сослоҡ</a:t>
            </a:r>
            <a:r>
              <a:rPr lang="ba-RU" sz="2000" dirty="0"/>
              <a:t>, таҫыллыҡ, йылдамлыҡты тәрбиәләү өсөн, мәҫәлән, бер хәрәкәттән икенсе хәрәкәткә ҡоролған уйындарҙы файҙаланырға мөмкин. Етеҙлек, өлгөрлөк, шәплекте үҫтереүҙә төрлө һорауҙарға һәм ишараларға тиҙ яуап ҡайтарыу, ҡапыл туҡтап хәрәкәтләнеү, билдәле араны тиҙ ваҡыт эсендә үтеү кеүек уйындар ҡулланыла.</a:t>
            </a:r>
            <a:endParaRPr lang="ru-RU" sz="2000" dirty="0"/>
          </a:p>
          <a:p>
            <a:pPr algn="just"/>
            <a:r>
              <a:rPr lang="ba-RU" sz="2000" dirty="0"/>
              <a:t>   </a:t>
            </a:r>
            <a:r>
              <a:rPr lang="ba-RU" sz="2000" dirty="0" smtClean="0"/>
              <a:t>    Һәр </a:t>
            </a:r>
            <a:r>
              <a:rPr lang="ba-RU" sz="2000" dirty="0"/>
              <a:t>уйында маҡсатҡа ирешеүҙең үҙ ауырлығы бар. Уйнаусылар уларҙы, нисек булыуға ҡарамаҫтан, еңеп сығырға тейеш. Ә ҡаршылыҡтар, үҙ сиратында, бер – бер артлы була тороп, еңелдән ҡатмарлана бара. Ошо принципҡа ҡоролған уйындар балала ихтыяр көсө, сыҙамлылыҡ, ныҡышмалылыҡ, хеҙмәт һөйөүсәнлек тәрбиәләй.</a:t>
            </a:r>
            <a:endParaRPr lang="ru-RU" sz="2000" dirty="0"/>
          </a:p>
        </p:txBody>
      </p:sp>
    </p:spTree>
    <p:extLst>
      <p:ext uri="{BB962C8B-B14F-4D97-AF65-F5344CB8AC3E}">
        <p14:creationId xmlns:p14="http://schemas.microsoft.com/office/powerpoint/2010/main" val="372350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esktop\Фоны\1579349479_3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17"/>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259632" y="1166843"/>
            <a:ext cx="6768752" cy="4093428"/>
          </a:xfrm>
          <a:prstGeom prst="rect">
            <a:avLst/>
          </a:prstGeom>
        </p:spPr>
        <p:txBody>
          <a:bodyPr wrap="square">
            <a:spAutoFit/>
          </a:bodyPr>
          <a:lstStyle/>
          <a:p>
            <a:pPr algn="just"/>
            <a:r>
              <a:rPr lang="ba-RU" sz="2000" dirty="0"/>
              <a:t> </a:t>
            </a:r>
            <a:r>
              <a:rPr lang="ba-RU" sz="2000" dirty="0" smtClean="0"/>
              <a:t>         Уйындарҙы </a:t>
            </a:r>
            <a:r>
              <a:rPr lang="ba-RU" sz="2000" dirty="0"/>
              <a:t>уйнатҡанда физик көсөргәнешлеккә айырыуса иғтибарлы булырға кәрәк. Был осраҡта шуны иҫтән сығарырға ярамай: бала уйындан арырға тейеш түгел, киреһенсә, уйнағандан һуң ул үҙендә илһам һәм яңы көс, дәрт тойһон.</a:t>
            </a:r>
            <a:endParaRPr lang="ru-RU" sz="2000" dirty="0"/>
          </a:p>
          <a:p>
            <a:pPr algn="just"/>
            <a:r>
              <a:rPr lang="ba-RU" sz="2000" dirty="0"/>
              <a:t> </a:t>
            </a:r>
            <a:r>
              <a:rPr lang="ba-RU" sz="2000" dirty="0" smtClean="0"/>
              <a:t>        </a:t>
            </a:r>
            <a:r>
              <a:rPr lang="ba-RU" sz="2000" dirty="0"/>
              <a:t>Уйынды яҡшы белгәндә генә балалар араһында активлыҡ көслө бара. Бер үк уйынды ҡабатлап уйнау бик файҙалы. Был осраҡта балалар уйынды уйнағанда үҙҙәрен ышаныслы тоя, хәрәкәт күнекмәләрен ҡамиллаштырғандан – ҡамиллаштыра.</a:t>
            </a:r>
            <a:endParaRPr lang="ru-RU" sz="2000" dirty="0"/>
          </a:p>
          <a:p>
            <a:pPr algn="just"/>
            <a:r>
              <a:rPr lang="ba-RU" sz="2000" dirty="0"/>
              <a:t>   </a:t>
            </a:r>
            <a:r>
              <a:rPr lang="ba-RU" sz="2000" dirty="0" smtClean="0"/>
              <a:t>      Халыҡ</a:t>
            </a:r>
            <a:r>
              <a:rPr lang="ba-RU" sz="2000" b="1" dirty="0" smtClean="0"/>
              <a:t> </a:t>
            </a:r>
            <a:r>
              <a:rPr lang="ba-RU" sz="2000" b="1" dirty="0"/>
              <a:t>“уйындарҙа – хәрәкәт, хәрәкәттә - бәрәкәт” </a:t>
            </a:r>
            <a:r>
              <a:rPr lang="ba-RU" sz="2000" dirty="0"/>
              <a:t>тип юҡҡа ғына әйтмәгән. Сөнки балалар өсөн уйын ҡоро хәрәкәт кенә түгел, бәлки донъя көтөргә әҙерләгән хәрәкәт.</a:t>
            </a:r>
            <a:endParaRPr lang="ru-RU" sz="2000" dirty="0"/>
          </a:p>
        </p:txBody>
      </p:sp>
    </p:spTree>
    <p:extLst>
      <p:ext uri="{BB962C8B-B14F-4D97-AF65-F5344CB8AC3E}">
        <p14:creationId xmlns:p14="http://schemas.microsoft.com/office/powerpoint/2010/main" val="117949301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1087</Words>
  <Application>Microsoft Office PowerPoint</Application>
  <PresentationFormat>Экран (4:3)</PresentationFormat>
  <Paragraphs>22</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4</cp:revision>
  <dcterms:created xsi:type="dcterms:W3CDTF">2020-08-20T10:33:13Z</dcterms:created>
  <dcterms:modified xsi:type="dcterms:W3CDTF">2020-08-20T11:08:09Z</dcterms:modified>
</cp:coreProperties>
</file>