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игротека\fa8f2ef2451ff6e0cc47e6b316daf42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838200" y="838200"/>
            <a:ext cx="51860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Times New Roman" pitchFamily="18" charset="0"/>
                <a:cs typeface="Times New Roman" pitchFamily="18" charset="0"/>
              </a:rPr>
              <a:t>«Телмәр  үҫтереүҙә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бармаҡ  уйындарының  әһәмиәте»</a:t>
            </a:r>
            <a:endParaRPr kumimoji="0" lang="ru-RU" sz="3600" i="1" u="none" strike="noStrike" cap="none" normalizeH="0" baseline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371600" y="457200"/>
            <a:ext cx="403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u="none" strike="noStrike" cap="none" normalizeH="0" baseline="0" dirty="0" err="1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Ата-әсәләр өсөн </a:t>
            </a:r>
            <a:r>
              <a:rPr kumimoji="0" lang="ru-RU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консультация</a:t>
            </a:r>
            <a:endParaRPr kumimoji="0" lang="ru-RU" sz="2800" u="none" strike="noStrike" cap="none" normalizeH="0" baseline="0" dirty="0" smtClean="0">
              <a:ln>
                <a:noFill/>
              </a:ln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cs typeface="Arial" pitchFamily="34" charset="0"/>
            </a:endParaRPr>
          </a:p>
        </p:txBody>
      </p:sp>
      <p:pic>
        <p:nvPicPr>
          <p:cNvPr id="6" name="Рисунок 5" descr="https://content.tviz.tv/gfx/res/44064/5lvaunvjkscg8sg0o4cgckgo8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609600"/>
            <a:ext cx="2513013" cy="1765819"/>
          </a:xfrm>
          <a:prstGeom prst="rect">
            <a:avLst/>
          </a:prstGeom>
          <a:ln w="889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52400" y="3200400"/>
            <a:ext cx="8839200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Балаларҙың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ҡул суҡтарын һәм бармаҡтарын хәрәкәтләндерергә, етеҙлекте арттырырға өйрәтеүҙә бармаҡ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ҙур урын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алып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тора.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баланың ҡул мускулдарын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нығытыуға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иғтибарын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хәтерен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фекерләү ҡеүәһен үҫтереүгә булышлыҡ итә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Ҡул моторикаһы үҫешмәгән балалар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ҡалаҡ йә ҡәләмде насар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тота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аяҡ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кейемендәге бауҙы бәйләй, өҫ кейемендәге төймәләрҙе элә алмай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ыҙалай.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Уларға конструкторҙарҙың деталдәрен йыйыу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пазлдар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иҫәп-хисап таяҡсалары,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мозаика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менән эшләү ҙә ҡыйынға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тура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килә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Ғәҙәттә, бындай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пластилин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менән әүәләү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аппликация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яһау кеүек шөғөлдәрҙе лә яратмай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Һөҙөмтәлә, уларҙың аң кимәле артта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ҡала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бара.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Ғөмүмән,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был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баланың донъяны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танып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белеүе лә етерлек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кимәлдә үҫешмәй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Ҡул моторикаһының үҫешмәүе сабыйҙарҙың күңел торошона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үҙ-үҙен баһалауына ла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йоғонто яһамай ҡалмай.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Ваҡыт үтеү менән бындай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балаларға яҙырға өйрәтеү ҙә ҡыйынға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тура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килә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Баланың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баш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мейеһе бармаҡ осонда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урынлашҡан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тип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юҡҡа ғына әйтмәйҙәр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7" name="Рисунок 6" descr="https://content.tviz.tv/gfx/res/44064/5lvaunvjkscg8sg0o4cgckgo8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280194">
            <a:off x="6163711" y="785168"/>
            <a:ext cx="2513013" cy="1765819"/>
          </a:xfrm>
          <a:prstGeom prst="rect">
            <a:avLst/>
          </a:prstGeom>
          <a:ln w="889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Рисунок 7" descr="https://content.tviz.tv/gfx/res/44064/5lvaunvjkscg8sg0o4cgckgo8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56272">
            <a:off x="6298030" y="952900"/>
            <a:ext cx="2513013" cy="1765819"/>
          </a:xfrm>
          <a:prstGeom prst="rect">
            <a:avLst/>
          </a:prstGeom>
          <a:ln w="88900" cap="sq" cmpd="thickThin">
            <a:solidFill>
              <a:srgbClr val="00B05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Прямоугольник 8"/>
          <p:cNvSpPr/>
          <p:nvPr/>
        </p:nvSpPr>
        <p:spPr>
          <a:xfrm>
            <a:off x="152400" y="1676400"/>
            <a:ext cx="57912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Хәҙерге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заманда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балалар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өсөн төрлө сағыу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йәнһүрәттәр, тапшырыуҙар,  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китаптар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уйынсыҡтарҙың иҫәбе-һаны юҡ.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Әммә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баланың үҫешенә ыңғай йоғонто яһаусы элек-электән килгән уйындар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ысулдар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ҙа үҙ ҡиммәтен юғалтмай.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Мәҫәлән, бармаҡ 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уйындары.</a:t>
            </a:r>
            <a:r>
              <a:rPr lang="ru-RU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:\игротека\fa8f2ef2451ff6e0cc47e6b316daf42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52400" y="152400"/>
            <a:ext cx="8839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балаларҙың хәрәкәт үҫешенә йоғонто яһай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Улар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тағы ла</a:t>
            </a:r>
            <a:endParaRPr lang="ru-RU" sz="1000" dirty="0" smtClean="0">
              <a:latin typeface="Bookman Old Style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баланың иғтибарлығын, күҙәтеүсәнлеген, хәтерен, тапҡырлығын, күреү, ишетеү ағзаларының камиллашыуына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ла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ҙур ярҙам итә.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Элеге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ярҙамында балаларҙа сабырлыҡ, түҙемлек, ҡыйыулыҡ, намыҫлылыҡ кеүек әхлаҡи сифаттар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ҙа тәрбиәләнә.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Шулай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уҡ донъяны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танып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белеүҙә иҫ киткес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тәрбиә сығанағы булып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тора.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Сөнки уйындар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аша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бала этик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ҡағиҙәләр менән дә таныша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башлай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Бишек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йырҙары баланы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тынысландырыу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өсөн ҡулланылһа, бармаҡ 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киреһенсә, баланың күңелен күтәреү, кәйефен яҡшыртыу, көлдөрөү сараһы булып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тора.</a:t>
            </a:r>
            <a:endParaRPr lang="ru-RU" sz="1000" dirty="0" smtClean="0">
              <a:latin typeface="Bookman Old Style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</a:t>
            </a:r>
            <a:r>
              <a:rPr lang="ru-RU" sz="1600" b="1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өлкәндәр менән балаларҙың үҙенсәлекле аралашыуы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күңел асыу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сараһы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Бармаҡтар менән төрлө күнегеүҙәр яһау, уларҙы төрлөсә</a:t>
            </a:r>
            <a:endParaRPr lang="ru-RU" sz="1000" dirty="0" smtClean="0">
              <a:latin typeface="Bookman Old Style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хәрәкәтләндереү, баланың телмәрен үҫтереүҙә ярҙам итә тигәйнек инде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Япония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ғалимдары иҫбатлауынса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ошондай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күнекмәләрҙе балаға алты-ете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ай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булғанда уҡ башларға кәрәк икән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Быға ҡул суҡтарының һәр өлөшөн бик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яҡшы итеп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массажлау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инә.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Уларҙы яҙыу, һыйпау көн һайын ике-өс 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минут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дауам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итергә тейеш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Ә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ун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ай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тулғас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ҡул суҡтары өсөн активыраҡ булған күнегеүҙәрҙе яйлап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индерергә мөмкин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Әлбиттә, йәш үҙенсәлектәрен иғтибарҙан сығарырға ярамай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000" dirty="0" smtClean="0">
              <a:latin typeface="Bookman Old Style" pitchFamily="18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шөғөл ваҡытында балаларҙың аҡыл эшсәнлеген арттырыуға ярҙам итә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Шул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уҡ ваҡытта кәүҙә мускулдары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ҡул суҡтары ла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ял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итә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Өҫтәл артында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бер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нисә 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минут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хәрәкәтһеҙ ултырыу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балаларҙы арыта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иғтибарҙарын кәметә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Шуға ла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нимә менән булһа ла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шөғөлләнгән ваҡытта (әүәләү, ҡорамалар йәбештереү, һүрәт төшөрөү булһынмы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уйындарын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ҡыҫтырып ебәреү урынлы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була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ҡыҙыҡлы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аңлайышлы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текстары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еңел булырға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баланың үҫеш кимәленә 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тап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килергә тейеш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Уйындарҙы өйрәткәндә һәр бер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хәрәкәтте теүәл итеп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башҡарып күрһәтергә, һүҙҙәрен еренә еткереп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өйрәтергә кәрәк.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уйындарын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төрлө образдарға инеп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башҡарыу балаларҙа ҡәнәғәтләнеү хисе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уята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матурлыҡты, тирә-йүнде, ысынбарлыҡты аңларға ярҙам итә.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Ошо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барышында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оялсан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үҙ эсенә бикләнгән балалар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ҙа асылып</a:t>
            </a:r>
            <a:r>
              <a:rPr lang="ru-RU" sz="1600" dirty="0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китә.</a:t>
            </a:r>
            <a:endParaRPr lang="ru-RU" sz="2000" dirty="0" smtClean="0"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:\игротека\fa8f2ef2451ff6e0cc47e6b316daf42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685800"/>
            <a:ext cx="8839200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Бала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үҙ көсөнә ышана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үҙ эшенә баһа бирергә өйрәнә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ваҡытында баланың күңеле күтәрелә,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нервы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системаларының эшмәкәрлеге яҡшыра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 уйындарын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бер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нисә вариантта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һәм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бер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нисә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тапҡыр  башҡарырға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мөмкин.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Сөнки  таныш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хәрәкәттәрҙе,  һүҙҙәрҙе  балалар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бик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яратып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ҡыҙығып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башҡаралар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баҡсаһында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менән  танышыу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иң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кескәйҙәрҙән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үк  башлана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Уйындарҙы  өйрәтә  башлағанда  бер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нисә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төркөмгә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бүлергә кәрәк.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Тәүгеһендә балаға әйләнә тирәләге предметтар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хайуандар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бармаҡтар ярҙамында күрһәтелә.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Был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осраҡта бигерәк тә бармаҡ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театры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һәм күләгә театры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ҙур ярҙам итә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Йәнлектәрҙең фигураларын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күрһәткәндә йомаҡтар, ҡыҫҡа юллы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шиғырҙар менән бәйләп һөйләү баланың телмәрен үҫтереүгә булышлыҡ итә, ишетеү һәләтен камиллаштыра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театрын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бала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ҡыҙыҡһыныу менән башҡара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Өлкәнерәк балаларҙың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ҡул хәрәкәтсәнлеген үҫтереүҙә төҫлө таяҡсалар менән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эшләү, кубиктарҙан фигуралар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төҙөү,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пунктир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һыҙыҡтарҙы тоташтырыу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ҙа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файҙалы.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  <p:pic>
        <p:nvPicPr>
          <p:cNvPr id="3" name="Рисунок 2" descr="Обводилки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4419600"/>
            <a:ext cx="2590800" cy="1295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28600" y="4267200"/>
            <a:ext cx="6858000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бик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хис-тойғоло һәм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мауыҡтырғыс</a:t>
            </a:r>
            <a:r>
              <a:rPr kumimoji="0" lang="ru-RU" sz="16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Ул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әйләнә</a:t>
            </a:r>
            <a:r>
              <a:rPr lang="ru-RU" sz="1000" dirty="0" err="1" smtClean="0"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тирәләге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ысынбарлыҡты, әйберҙәрҙе, йәнлектәрҙе, кешеләрҙе,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уларҙың</a:t>
            </a:r>
            <a:r>
              <a:rPr lang="ru-RU" sz="1000" dirty="0" err="1" smtClean="0"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эшсәнлеген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тәбиғәт күренештәрен сағылдыра.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Күрәһең,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был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уйындарҙың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мөһимлеген элек-электән белгәндәр.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Сөнки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был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башҡорт халҡының ауыҙ-тел ижадында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киң ҡулланылған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Бөгөнгө көндә уларҙы дауам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итеп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балаларға өйрәтеү беҙҙең бурысыбыҙ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тип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уйлайым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игротека\fa8f2ef2451ff6e0cc47e6b316daf42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667000" y="228600"/>
            <a:ext cx="32004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sng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sz="2000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 </a:t>
            </a:r>
            <a:r>
              <a:rPr kumimoji="0" lang="ru-RU" sz="2000" i="0" u="sng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уйындары</a:t>
            </a:r>
            <a:r>
              <a:rPr kumimoji="0" lang="ru-RU" sz="2000" i="0" u="sng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ru-RU" sz="2000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sz="1050" i="0" u="sng" strike="noStrike" cap="none" normalizeH="0" baseline="0" dirty="0" smtClean="0">
              <a:ln>
                <a:noFill/>
              </a:ln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09600" y="762000"/>
            <a:ext cx="2743200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Мин баш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баш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Һәр эште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мин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башлайым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Өй эсен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дә тиҙ генә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Йыйыштырып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ташлайым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Сығанаҡ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тип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аталам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Сығып китәм туғайға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Сығып түгел, осоп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китәм,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Атланып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буҙ турғайға.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Урта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үҙем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Һәр эштә лә мин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түҙем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Сүп утайым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һыу һибәм,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Керҙәрем, ана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кибә.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Мин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һуҡ бармаҡ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һуҡ бармаҡ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Һуҡ тигәнгә һуҡмайым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Кескәйҙәрҙе илатҡанды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Туҡмарға ла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ҡурҡмайым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Минең исем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сәтәкәй,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Үҙем бигерәк бәләкәй.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Ҡаймаҡ ялап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һөт эсәм,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Ҡасан инде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ҙур үҫәм.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096000" y="762000"/>
            <a:ext cx="274320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Биш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бармағым уң ҡулда,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Биш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бармағым һул ҡулда.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Бармаҡтарым ярҙам итер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Һанды оторға шунда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Уң ҡулда ла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биш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бармаҡ,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Һул ҡулда ла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биш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Ике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ҡулды бергә ҡуйһаң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Булыр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һиңә ун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бармаҡ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172200" y="2819400"/>
            <a:ext cx="3276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Бармаҡтарым арыны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Хәҙер уйнап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алырбыҙ.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Һәр бармаҡты бейетергә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Беҙ таҡмаҡтар табырбыҙ.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Баш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бармаҡ бөрлөгән йыя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Сығанаҡ бармаҡ салбар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кейә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Урта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бармаҡ утын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өйә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Һуҡ бармаҡ һарыҡ ҡарай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Сәтәкәй бармаҡ сәсен тарай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https://sun9-48.userapi.com/c848536/v848536129/b4f2e/ZHLh1wpJtBQ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371600"/>
            <a:ext cx="2743199" cy="2438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429000" y="5181600"/>
            <a:ext cx="36576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Баш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бармаҡ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: "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Бутҡа бешерәм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", 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Имән бармаҡ: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"Ярма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юҡ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", 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Урта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бармаҡ: "Үтескә алайыҡ",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Атһыҙ бармаҡ: "Ҡасан түләрбеҙ",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Сәтәкәйе: "Ашайыҡ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та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ҡасайыҡ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Беҙ бәләкәй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күрмәҫтәр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!" 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ти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Ҡытый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ҡытый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ҡытый!..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игротека\fa8f2ef2451ff6e0cc47e6b316daf42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685800"/>
            <a:ext cx="419100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Баш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бармағым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бүре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                                                      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Толобо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уның һоро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Урманда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йөрөй олоп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Күҙе яна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булып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Һуҡ бармағым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һеләүһен,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Йөрөй ағас башынан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Ҡолағы текә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тора,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Табышын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эләктерергә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Бик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уҫал хәйлә ҡора.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Урта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бармаҡ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–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үрғуян,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Үҙе бигерәк уңған.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Шундай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етеҙ йүгерә,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Ел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артынан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өлгөрә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29200" y="762000"/>
            <a:ext cx="3429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Сығанаҡ бармаҡ 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– </a:t>
            </a: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сысҡан,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Баҙҙың эсенә боҫҡан.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Ҡаймаҡ ялап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ултыра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Ике </a:t>
            </a: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күҙе йылтырай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Сәтәкәй бармаҡ– себеш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Һөйләшә белмәй, имеш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Һары күлдәген кейеп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Урамда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йөрөй бейеп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.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Бүрене тоттом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Сысҡанды йоттом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,</a:t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Үрғуянды йыҡтым,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Һеләүһенде быуҙым,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</a:b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Себеште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ҡыуҙым.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Times New Roman" pitchFamily="18" charset="0"/>
                <a:cs typeface="Arial" pitchFamily="34" charset="0"/>
              </a:rPr>
              <a:t>Вәт!</a:t>
            </a: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748</Words>
  <PresentationFormat>Экран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16</cp:revision>
  <dcterms:created xsi:type="dcterms:W3CDTF">2020-08-18T10:46:16Z</dcterms:created>
  <dcterms:modified xsi:type="dcterms:W3CDTF">2020-08-19T05:36:10Z</dcterms:modified>
</cp:coreProperties>
</file>